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5" r:id="rId2"/>
    <p:sldId id="266" r:id="rId3"/>
    <p:sldId id="277" r:id="rId4"/>
    <p:sldId id="256" r:id="rId5"/>
    <p:sldId id="258" r:id="rId6"/>
    <p:sldId id="259" r:id="rId7"/>
    <p:sldId id="260" r:id="rId8"/>
    <p:sldId id="261" r:id="rId9"/>
    <p:sldId id="262" r:id="rId10"/>
    <p:sldId id="264" r:id="rId11"/>
    <p:sldId id="263" r:id="rId12"/>
    <p:sldId id="267" r:id="rId13"/>
    <p:sldId id="272" r:id="rId14"/>
    <p:sldId id="269" r:id="rId15"/>
    <p:sldId id="268" r:id="rId16"/>
    <p:sldId id="270" r:id="rId17"/>
    <p:sldId id="273" r:id="rId18"/>
    <p:sldId id="271" r:id="rId19"/>
    <p:sldId id="275" r:id="rId20"/>
    <p:sldId id="274" r:id="rId21"/>
    <p:sldId id="276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9/11/2018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s://studio.code.org/s/csp1/stage/11/puzzle/3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studio.code.org/s/csp1/stage/11/puzzle/2" TargetMode="External"/><Relationship Id="rId2" Type="http://schemas.openxmlformats.org/officeDocument/2006/relationships/hyperlink" Target="https://docs.google.com/document/d/13v27WVdqY23nqG9Rp-U4ypp_vsFAPaKhz37_KbbCbGI/edit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studio.code.org/s/csp1/stage/12/puzzle/2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studio.code.org/s/csp1/stage/12/puzzle/3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Q9k1nUNyXMM3rD-Ne0tKmURXw3GIAl7Dt-Ojqc-bZAI/edit" TargetMode="External"/><Relationship Id="rId2" Type="http://schemas.openxmlformats.org/officeDocument/2006/relationships/hyperlink" Target="https://docs.google.com/document/d/1PRucTGYp_Ie40aszZvXOKNtTqD4mPzecuWYAAn1g1iI/edit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Code.org Lessons 11 &amp; 12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Lesson 11- Packets and Making a Reliable Internet</a:t>
            </a:r>
          </a:p>
          <a:p>
            <a:r>
              <a:rPr lang="en-US" sz="3200" b="1" dirty="0"/>
              <a:t>Lesson 12- The Need for DNS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464" y="3348770"/>
            <a:ext cx="7132937" cy="3411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9873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Code.org - Video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hlinkClick r:id="rId2"/>
              </a:rPr>
              <a:t>The Internet: Packets, Routing, and Reliability</a:t>
            </a:r>
            <a:endParaRPr lang="en-US" sz="2800" dirty="0"/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4223" y="3059415"/>
            <a:ext cx="6963553" cy="3574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3853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673" y="755984"/>
            <a:ext cx="10952527" cy="1293028"/>
          </a:xfrm>
        </p:spPr>
        <p:txBody>
          <a:bodyPr/>
          <a:lstStyle/>
          <a:p>
            <a:r>
              <a:rPr lang="en-US" dirty="0"/>
              <a:t>Internet Simulator- Try It!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Let’s give it shot – </a:t>
            </a:r>
            <a:r>
              <a:rPr lang="en-US" sz="2800" dirty="0">
                <a:hlinkClick r:id="rId2"/>
              </a:rPr>
              <a:t>Handout</a:t>
            </a:r>
            <a:r>
              <a:rPr lang="en-US" sz="2800" dirty="0"/>
              <a:t> – </a:t>
            </a:r>
            <a:r>
              <a:rPr lang="en-US" sz="2800" dirty="0">
                <a:hlinkClick r:id="rId3"/>
              </a:rPr>
              <a:t>Internet Simulator</a:t>
            </a:r>
            <a:endParaRPr lang="en-US" sz="2800" dirty="0"/>
          </a:p>
          <a:p>
            <a:r>
              <a:rPr lang="en-US" sz="2800" dirty="0"/>
              <a:t>In a group or individually join a router in the Internet Simulator and practice sending messages given these new constraints. Once you are comfortable with the challenge, iteratively design a protocol that can reliably send a message to a partner. You and your partner should join </a:t>
            </a:r>
            <a:r>
              <a:rPr lang="en-US" sz="2800" b="1" i="1" dirty="0"/>
              <a:t>DIFFERENT </a:t>
            </a:r>
            <a:r>
              <a:rPr lang="en-US" sz="2800" dirty="0"/>
              <a:t>routers.</a:t>
            </a:r>
          </a:p>
        </p:txBody>
      </p:sp>
    </p:spTree>
    <p:extLst>
      <p:ext uri="{BB962C8B-B14F-4D97-AF65-F5344CB8AC3E}">
        <p14:creationId xmlns:p14="http://schemas.microsoft.com/office/powerpoint/2010/main" val="42036363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Finish Code.org Lesson 11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Complete code.org Lesson 11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16" y="3498344"/>
            <a:ext cx="3810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0928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44824"/>
            <a:ext cx="8145624" cy="51131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59817" y="2194560"/>
            <a:ext cx="4035103" cy="4024125"/>
          </a:xfrm>
        </p:spPr>
        <p:txBody>
          <a:bodyPr>
            <a:normAutofit/>
          </a:bodyPr>
          <a:lstStyle/>
          <a:p>
            <a:r>
              <a:rPr lang="en-US" sz="2800" dirty="0"/>
              <a:t>Warriors of the Net</a:t>
            </a:r>
          </a:p>
        </p:txBody>
      </p:sp>
    </p:spTree>
    <p:extLst>
      <p:ext uri="{BB962C8B-B14F-4D97-AF65-F5344CB8AC3E}">
        <p14:creationId xmlns:p14="http://schemas.microsoft.com/office/powerpoint/2010/main" val="36893822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The Need for DNS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Unit 1- Lesson 11</a:t>
            </a:r>
          </a:p>
        </p:txBody>
      </p:sp>
    </p:spTree>
    <p:extLst>
      <p:ext uri="{BB962C8B-B14F-4D97-AF65-F5344CB8AC3E}">
        <p14:creationId xmlns:p14="http://schemas.microsoft.com/office/powerpoint/2010/main" val="26719267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It would be impossible for packets to be routed across the internet without IP addresses</a:t>
            </a:r>
          </a:p>
          <a:p>
            <a:r>
              <a:rPr lang="en-US" sz="2800" dirty="0"/>
              <a:t>The problem with this system is that, while computers are good at referring to other computers by numbers, humans are not</a:t>
            </a:r>
          </a:p>
          <a:p>
            <a:r>
              <a:rPr lang="en-US" sz="2800" dirty="0"/>
              <a:t>The Domain Name System (DNS) solves this problem so that we can identify a webpage by its name, even when the IP addresses change.</a:t>
            </a:r>
          </a:p>
        </p:txBody>
      </p:sp>
    </p:spTree>
    <p:extLst>
      <p:ext uri="{BB962C8B-B14F-4D97-AF65-F5344CB8AC3E}">
        <p14:creationId xmlns:p14="http://schemas.microsoft.com/office/powerpoint/2010/main" val="8604288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Domain Name System</a:t>
            </a:r>
          </a:p>
          <a:p>
            <a:r>
              <a:rPr lang="en-US" sz="2800" dirty="0"/>
              <a:t>Internet’s system for converting alphabetic names into numeric IP addresses</a:t>
            </a:r>
          </a:p>
          <a:p>
            <a:r>
              <a:rPr lang="en-US" sz="2800" dirty="0">
                <a:hlinkClick r:id="rId2"/>
              </a:rPr>
              <a:t>Internet Simulator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023003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hlinkClick r:id="rId2"/>
              </a:rPr>
              <a:t>The Internet: IP Addresses and DNS</a:t>
            </a:r>
            <a:r>
              <a:rPr lang="en-US" sz="2800" dirty="0"/>
              <a:t> (code.org)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184777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DNS Activities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hlinkClick r:id="rId2"/>
              </a:rPr>
              <a:t>Activity- DNS Partner Questionnaire</a:t>
            </a:r>
            <a:endParaRPr lang="en-US" sz="2800" dirty="0"/>
          </a:p>
          <a:p>
            <a:r>
              <a:rPr lang="en-US" sz="2800" dirty="0">
                <a:hlinkClick r:id="rId3"/>
              </a:rPr>
              <a:t>Worksheet- Names and Addresses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004224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Lesson 11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256574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/>
              <a:t>The challenges we encountered in today’s activity very closely mirror those that exist on the actual Internet. </a:t>
            </a:r>
          </a:p>
          <a:p>
            <a:r>
              <a:rPr lang="en-US" sz="2800" dirty="0"/>
              <a:t>The response was the development of a protocol called the Transmission Control Protocol, or more simply, TCP. </a:t>
            </a:r>
          </a:p>
          <a:p>
            <a:r>
              <a:rPr lang="en-US" sz="2800" dirty="0"/>
              <a:t>TCP divides larger messages into smaller packets which have ordering information added to their header. </a:t>
            </a:r>
          </a:p>
          <a:p>
            <a:r>
              <a:rPr lang="en-US" sz="2800" dirty="0"/>
              <a:t>When a packet arrives at a destination computer, an acknowledgement is sent to the sender, letting them know they don’t need to resend that packet. </a:t>
            </a:r>
          </a:p>
          <a:p>
            <a:r>
              <a:rPr lang="en-US" sz="2800" dirty="0"/>
              <a:t>Once all the packets have arrived, the ordering information in the headers of the packets allows them to be reordered to create the original message. 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092469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Quiz- Lessons 9 &amp; 10</a:t>
            </a:r>
          </a:p>
          <a:p>
            <a:r>
              <a:rPr lang="en-US" sz="2800" dirty="0"/>
              <a:t>Lessons 11 &amp; 12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8458" y="4097664"/>
            <a:ext cx="6555476" cy="1487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1810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Lesson 12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Why does the Internet use IP addresses?</a:t>
            </a:r>
          </a:p>
          <a:p>
            <a:r>
              <a:rPr lang="en-US" dirty="0"/>
              <a:t>Why don’t we need to know IP addresses?</a:t>
            </a:r>
          </a:p>
          <a:p>
            <a:r>
              <a:rPr lang="en-US" dirty="0"/>
              <a:t>Why do we need a Domain Name System?</a:t>
            </a:r>
          </a:p>
          <a:p>
            <a:r>
              <a:rPr lang="en-US" dirty="0"/>
              <a:t>Why don’t we all maintain our own DNS?</a:t>
            </a:r>
          </a:p>
          <a:p>
            <a:r>
              <a:rPr lang="en-US" dirty="0"/>
              <a:t>Is there one big DNS for the entire Internet?</a:t>
            </a:r>
          </a:p>
          <a:p>
            <a:r>
              <a:rPr lang="en-US" dirty="0"/>
              <a:t>How do you think all these DNS servers are maintained?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8042652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What should be in your journal?</a:t>
            </a:r>
          </a:p>
          <a:p>
            <a:r>
              <a:rPr lang="en-US" sz="2600" dirty="0"/>
              <a:t>Upcoming Unit 1 Test!!!</a:t>
            </a:r>
          </a:p>
        </p:txBody>
      </p:sp>
    </p:spTree>
    <p:extLst>
      <p:ext uri="{BB962C8B-B14F-4D97-AF65-F5344CB8AC3E}">
        <p14:creationId xmlns:p14="http://schemas.microsoft.com/office/powerpoint/2010/main" val="942266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488" y="757881"/>
            <a:ext cx="6766010" cy="5074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443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Packets and Making a Reliable Internet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Unit 1- Lesson 11</a:t>
            </a:r>
          </a:p>
        </p:txBody>
      </p:sp>
    </p:spTree>
    <p:extLst>
      <p:ext uri="{BB962C8B-B14F-4D97-AF65-F5344CB8AC3E}">
        <p14:creationId xmlns:p14="http://schemas.microsoft.com/office/powerpoint/2010/main" val="12617883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The Internet Simulator has been setup for this lesson to restrict messages to no more than 8 characters each, and messages get dropped messages with some probability on every hop</a:t>
            </a:r>
          </a:p>
          <a:p>
            <a:r>
              <a:rPr lang="en-US" sz="2800" dirty="0"/>
              <a:t>Develop your own protocol</a:t>
            </a:r>
          </a:p>
          <a:p>
            <a:r>
              <a:rPr lang="en-US" sz="2800" b="1" dirty="0"/>
              <a:t>TCP</a:t>
            </a:r>
            <a:r>
              <a:rPr lang="en-US" sz="2800" dirty="0"/>
              <a:t> - Transmission Control Protocol - provides reliable, ordered, and error-checked delivery of a stream of packets on the internet. TCP is tightly linked with IP and usually seen as TCP/IP in writing</a:t>
            </a:r>
          </a:p>
        </p:txBody>
      </p:sp>
    </p:spTree>
    <p:extLst>
      <p:ext uri="{BB962C8B-B14F-4D97-AF65-F5344CB8AC3E}">
        <p14:creationId xmlns:p14="http://schemas.microsoft.com/office/powerpoint/2010/main" val="9434155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Internet Simulator= Set-Up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On the real Internet packet sizes are limited, and transmission is unreliable</a:t>
            </a:r>
          </a:p>
          <a:p>
            <a:r>
              <a:rPr lang="en-US" sz="2800" dirty="0"/>
              <a:t>Restrict packet-size to be very small - 16-bits for the </a:t>
            </a:r>
            <a:r>
              <a:rPr lang="en-US" sz="2800" i="1" dirty="0"/>
              <a:t>to</a:t>
            </a:r>
            <a:r>
              <a:rPr lang="en-US" sz="2800" dirty="0"/>
              <a:t> and </a:t>
            </a:r>
            <a:r>
              <a:rPr lang="en-US" sz="2800" i="1" dirty="0"/>
              <a:t>from</a:t>
            </a:r>
            <a:r>
              <a:rPr lang="en-US" sz="2800" dirty="0"/>
              <a:t> addresses plus </a:t>
            </a:r>
            <a:r>
              <a:rPr lang="en-US" sz="2800" b="1" dirty="0"/>
              <a:t>only 8 ASCII characters</a:t>
            </a:r>
            <a:endParaRPr lang="en-US" sz="2800" dirty="0"/>
          </a:p>
          <a:p>
            <a:r>
              <a:rPr lang="en-US" sz="2800" dirty="0"/>
              <a:t>Also, the </a:t>
            </a:r>
            <a:r>
              <a:rPr lang="en-US" sz="2800" b="1" dirty="0"/>
              <a:t>Simulator drops packets</a:t>
            </a:r>
            <a:r>
              <a:rPr lang="en-US" sz="2800" dirty="0"/>
              <a:t> pretty regularly. In a set of 10 messages it’s very likely one or two will be dropped</a:t>
            </a:r>
          </a:p>
          <a:p>
            <a:r>
              <a:rPr lang="en-US" sz="2800" dirty="0"/>
              <a:t>These types of constraints are a very real problem on the Internet</a:t>
            </a:r>
          </a:p>
        </p:txBody>
      </p:sp>
    </p:spTree>
    <p:extLst>
      <p:ext uri="{BB962C8B-B14F-4D97-AF65-F5344CB8AC3E}">
        <p14:creationId xmlns:p14="http://schemas.microsoft.com/office/powerpoint/2010/main" val="20123577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Internet Simulator- Challenge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The Challenge--</a:t>
            </a:r>
          </a:p>
          <a:p>
            <a:r>
              <a:rPr lang="en-US" sz="2800" dirty="0"/>
              <a:t>How to use the 8-ASCII-characters-worth of data to include both a piece of message you’re trying to send</a:t>
            </a:r>
          </a:p>
          <a:p>
            <a:r>
              <a:rPr lang="en-US" sz="2800" dirty="0"/>
              <a:t>As well as information about how many messages (packets) there are in the whole message</a:t>
            </a:r>
          </a:p>
          <a:p>
            <a:r>
              <a:rPr lang="en-US" sz="2800" dirty="0"/>
              <a:t>And which number </a:t>
            </a:r>
            <a:r>
              <a:rPr lang="en-US" sz="2800" i="1" dirty="0"/>
              <a:t>this</a:t>
            </a:r>
            <a:r>
              <a:rPr lang="en-US" sz="2800" dirty="0"/>
              <a:t> packet is</a:t>
            </a:r>
          </a:p>
        </p:txBody>
      </p:sp>
    </p:spTree>
    <p:extLst>
      <p:ext uri="{BB962C8B-B14F-4D97-AF65-F5344CB8AC3E}">
        <p14:creationId xmlns:p14="http://schemas.microsoft.com/office/powerpoint/2010/main" val="36913003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9468" y="764373"/>
            <a:ext cx="9576732" cy="1293028"/>
          </a:xfrm>
        </p:spPr>
        <p:txBody>
          <a:bodyPr/>
          <a:lstStyle/>
          <a:p>
            <a:r>
              <a:rPr lang="en-US" dirty="0"/>
              <a:t>Internet Simulator- Assignment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800" dirty="0"/>
              <a:t>Assignment—</a:t>
            </a:r>
          </a:p>
          <a:p>
            <a:r>
              <a:rPr lang="en-US" sz="2800" dirty="0"/>
              <a:t>Invent your own Transmission Control Protocol- TCP</a:t>
            </a:r>
          </a:p>
          <a:p>
            <a:r>
              <a:rPr lang="en-US" sz="2800" dirty="0"/>
              <a:t>A small but non-negligible percentage of packets are lost in transmission because of faults in the infrastructure of the Internet</a:t>
            </a:r>
          </a:p>
          <a:p>
            <a:r>
              <a:rPr lang="en-US" sz="2800" dirty="0"/>
              <a:t>Larger messages are divided into many packets</a:t>
            </a:r>
          </a:p>
          <a:p>
            <a:r>
              <a:rPr lang="en-US" sz="2800" dirty="0"/>
              <a:t>Receiver will send an acknowledgement</a:t>
            </a:r>
          </a:p>
          <a:p>
            <a:r>
              <a:rPr lang="en-US" sz="2800" dirty="0"/>
              <a:t>If sender does not receive an acknowledgement, it will resend the packet until all packets have been acknowledged</a:t>
            </a:r>
          </a:p>
        </p:txBody>
      </p:sp>
    </p:spTree>
    <p:extLst>
      <p:ext uri="{BB962C8B-B14F-4D97-AF65-F5344CB8AC3E}">
        <p14:creationId xmlns:p14="http://schemas.microsoft.com/office/powerpoint/2010/main" val="3510338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673" y="764373"/>
            <a:ext cx="10952527" cy="1293028"/>
          </a:xfrm>
        </p:spPr>
        <p:txBody>
          <a:bodyPr/>
          <a:lstStyle/>
          <a:p>
            <a:r>
              <a:rPr lang="en-US" dirty="0"/>
              <a:t>Internet Simulator- Assignment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Assignment Continued—</a:t>
            </a:r>
          </a:p>
          <a:p>
            <a:r>
              <a:rPr lang="en-US" sz="2800" dirty="0"/>
              <a:t>Since packets may arrive out of order, additional data must be included to indicate the order in which the packets should be arranged</a:t>
            </a:r>
          </a:p>
          <a:p>
            <a:r>
              <a:rPr lang="en-US" sz="2800" dirty="0"/>
              <a:t>Thus, while individual packets cannot be guaranteed to arrive, eventually an entire message can be accurately reconstructed</a:t>
            </a:r>
          </a:p>
        </p:txBody>
      </p:sp>
    </p:spTree>
    <p:extLst>
      <p:ext uri="{BB962C8B-B14F-4D97-AF65-F5344CB8AC3E}">
        <p14:creationId xmlns:p14="http://schemas.microsoft.com/office/powerpoint/2010/main" val="759643810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218</TotalTime>
  <Words>745</Words>
  <Application>Microsoft Office PowerPoint</Application>
  <PresentationFormat>Widescreen</PresentationFormat>
  <Paragraphs>73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Century Gothic</vt:lpstr>
      <vt:lpstr>Vapor Trail</vt:lpstr>
      <vt:lpstr>Code.org Lessons 11 &amp; 12</vt:lpstr>
      <vt:lpstr>Today</vt:lpstr>
      <vt:lpstr>PowerPoint Presentation</vt:lpstr>
      <vt:lpstr>Packets and Making a Reliable Internet</vt:lpstr>
      <vt:lpstr>Today</vt:lpstr>
      <vt:lpstr>Internet Simulator= Set-Up</vt:lpstr>
      <vt:lpstr>Internet Simulator- Challenge</vt:lpstr>
      <vt:lpstr>Internet Simulator- Assignment 1</vt:lpstr>
      <vt:lpstr>Internet Simulator- Assignment Cont.</vt:lpstr>
      <vt:lpstr>Code.org - Video </vt:lpstr>
      <vt:lpstr>Internet Simulator- Try It!</vt:lpstr>
      <vt:lpstr>Finish Code.org Lesson 11</vt:lpstr>
      <vt:lpstr>Video</vt:lpstr>
      <vt:lpstr>The Need for DNS</vt:lpstr>
      <vt:lpstr>Background</vt:lpstr>
      <vt:lpstr>DNS</vt:lpstr>
      <vt:lpstr>Video</vt:lpstr>
      <vt:lpstr>DNS Activities</vt:lpstr>
      <vt:lpstr>Review Lesson 11</vt:lpstr>
      <vt:lpstr>Review Lesson 12</vt:lpstr>
      <vt:lpstr>The End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Packets and Making a Reliable Internet</dc:title>
  <dc:creator>Casey Burrill</dc:creator>
  <cp:lastModifiedBy>Casey Burrill</cp:lastModifiedBy>
  <cp:revision>36</cp:revision>
  <dcterms:created xsi:type="dcterms:W3CDTF">2016-09-04T13:49:08Z</dcterms:created>
  <dcterms:modified xsi:type="dcterms:W3CDTF">2018-09-12T03:36:47Z</dcterms:modified>
</cp:coreProperties>
</file>